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3" name="Shape 1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indent="152400" marL="0">
              <a:spcBef>
                <a:spcPts val="0"/>
              </a:spcBef>
              <a:buClr>
                <a:schemeClr val="lt2"/>
              </a:buClr>
              <a:buSzPct val="100000"/>
              <a:buNone/>
              <a:defRPr sz="2400">
                <a:solidFill>
                  <a:schemeClr val="lt2"/>
                </a:solidFill>
              </a:defRPr>
            </a:lvl1pPr>
            <a:lvl2pPr algn="ctr" indent="152400" marL="0">
              <a:spcBef>
                <a:spcPts val="0"/>
              </a:spcBef>
              <a:buClr>
                <a:schemeClr val="lt2"/>
              </a:buClr>
              <a:buNone/>
              <a:defRPr>
                <a:solidFill>
                  <a:schemeClr val="lt2"/>
                </a:solidFill>
              </a:defRPr>
            </a:lvl2pPr>
            <a:lvl3pPr algn="ctr" indent="152400" marL="0">
              <a:spcBef>
                <a:spcPts val="0"/>
              </a:spcBef>
              <a:buClr>
                <a:schemeClr val="lt2"/>
              </a:buClr>
              <a:buNone/>
              <a:defRPr>
                <a:solidFill>
                  <a:schemeClr val="lt2"/>
                </a:solidFill>
              </a:defRPr>
            </a:lvl3pPr>
            <a:lvl4pPr algn="ctr" indent="152400" marL="0">
              <a:spcBef>
                <a:spcPts val="0"/>
              </a:spcBef>
              <a:buClr>
                <a:schemeClr val="lt2"/>
              </a:buClr>
              <a:buSzPct val="100000"/>
              <a:buNone/>
              <a:defRPr sz="2400">
                <a:solidFill>
                  <a:schemeClr val="lt2"/>
                </a:solidFill>
              </a:defRPr>
            </a:lvl4pPr>
            <a:lvl5pPr algn="ctr" indent="152400" marL="0">
              <a:spcBef>
                <a:spcPts val="0"/>
              </a:spcBef>
              <a:buClr>
                <a:schemeClr val="lt2"/>
              </a:buClr>
              <a:buSzPct val="100000"/>
              <a:buNone/>
              <a:defRPr sz="2400">
                <a:solidFill>
                  <a:schemeClr val="lt2"/>
                </a:solidFill>
              </a:defRPr>
            </a:lvl5pPr>
            <a:lvl6pPr algn="ctr" indent="152400" marL="0">
              <a:spcBef>
                <a:spcPts val="0"/>
              </a:spcBef>
              <a:buClr>
                <a:schemeClr val="lt2"/>
              </a:buClr>
              <a:buSzPct val="100000"/>
              <a:buNone/>
              <a:defRPr sz="2400">
                <a:solidFill>
                  <a:schemeClr val="lt2"/>
                </a:solidFill>
              </a:defRPr>
            </a:lvl6pPr>
            <a:lvl7pPr algn="ctr" indent="152400" marL="0">
              <a:spcBef>
                <a:spcPts val="0"/>
              </a:spcBef>
              <a:buClr>
                <a:schemeClr val="lt2"/>
              </a:buClr>
              <a:buSzPct val="100000"/>
              <a:buNone/>
              <a:defRPr sz="2400">
                <a:solidFill>
                  <a:schemeClr val="lt2"/>
                </a:solidFill>
              </a:defRPr>
            </a:lvl7pPr>
            <a:lvl8pPr algn="ctr" indent="152400" marL="0">
              <a:spcBef>
                <a:spcPts val="0"/>
              </a:spcBef>
              <a:buClr>
                <a:schemeClr val="lt2"/>
              </a:buClr>
              <a:buSzPct val="100000"/>
              <a:buNone/>
              <a:defRPr sz="2400">
                <a:solidFill>
                  <a:schemeClr val="lt2"/>
                </a:solidFill>
              </a:defRPr>
            </a:lvl8pPr>
            <a:lvl9pPr algn="ctr" indent="152400" marL="0">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2"/>
              </a:buClr>
              <a:buSzPct val="100000"/>
              <a:buFont typeface="Trebuchet MS"/>
              <a:buNone/>
              <a:defRPr b="1" sz="3600">
                <a:solidFill>
                  <a:schemeClr val="lt2"/>
                </a:solidFill>
                <a:latin typeface="Trebuchet MS"/>
                <a:ea typeface="Trebuchet MS"/>
                <a:cs typeface="Trebuchet MS"/>
                <a:sym typeface="Trebuchet MS"/>
              </a:defRPr>
            </a:lvl1pPr>
            <a:lvl2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2pPr>
            <a:lvl3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3pPr>
            <a:lvl4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4pPr>
            <a:lvl5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5pPr>
            <a:lvl6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6pPr>
            <a:lvl7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7pPr>
            <a:lvl8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8pPr>
            <a:lvl9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indent="-133350" marL="7429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indent="-76200" marL="11430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indent="-114300" marL="1600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indent="-114300" marL="20574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indent="-114300" marL="25146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indent="-114300" marL="29718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indent="-114300" marL="34290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indent="-114300" marL="3886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8.jpg" Type="http://schemas.openxmlformats.org/officeDocument/2006/relationships/image" Id="rId4"/><Relationship Target="../media/image10.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13.jpg" Type="http://schemas.openxmlformats.org/officeDocument/2006/relationships/image" Id="rId4"/><Relationship Target="../media/image09.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14.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media/image1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4"/><Relationship Target="../media/image03.jpg" Type="http://schemas.openxmlformats.org/officeDocument/2006/relationships/image" Id="rId3"/><Relationship Target="../media/image02.jpg" Type="http://schemas.openxmlformats.org/officeDocument/2006/relationships/image" Id="rId5"/></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11.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15.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ctrTitle"/>
          </p:nvPr>
        </p:nvSpPr>
        <p:spPr>
          <a:xfrm>
            <a:off y="1114659" x="465225"/>
            <a:ext cy="1238099" cx="7772400"/>
          </a:xfrm>
          <a:prstGeom prst="rect">
            <a:avLst/>
          </a:prstGeom>
        </p:spPr>
        <p:txBody>
          <a:bodyPr bIns="91425" rIns="91425" lIns="91425" tIns="91425" anchor="b" anchorCtr="0">
            <a:noAutofit/>
          </a:bodyPr>
          <a:lstStyle/>
          <a:p>
            <a:pPr>
              <a:buNone/>
            </a:pPr>
            <a:r>
              <a:rPr sz="3600" lang="en">
                <a:latin typeface="Corsiva"/>
                <a:ea typeface="Corsiva"/>
                <a:cs typeface="Corsiva"/>
                <a:sym typeface="Corsiva"/>
              </a:rPr>
              <a:t>THE CULTURAL REVOLUTION</a:t>
            </a:r>
          </a:p>
        </p:txBody>
      </p:sp>
      <p:sp>
        <p:nvSpPr>
          <p:cNvPr id="71" name="Shape 71"/>
          <p:cNvSpPr txBox="1"/>
          <p:nvPr>
            <p:ph idx="1" type="subTitle"/>
          </p:nvPr>
        </p:nvSpPr>
        <p:spPr>
          <a:xfrm>
            <a:off y="2620350" x="771725"/>
            <a:ext cy="658500" cx="7772400"/>
          </a:xfrm>
          <a:prstGeom prst="rect">
            <a:avLst/>
          </a:prstGeom>
        </p:spPr>
        <p:txBody>
          <a:bodyPr bIns="91425" rIns="91425" lIns="91425" tIns="91425" anchor="t" anchorCtr="0">
            <a:noAutofit/>
          </a:bodyPr>
          <a:lstStyle/>
          <a:p>
            <a:pPr>
              <a:buNone/>
            </a:pPr>
            <a:r>
              <a:rPr lang="en">
                <a:latin typeface="Corsiva"/>
                <a:ea typeface="Corsiva"/>
                <a:cs typeface="Corsiva"/>
                <a:sym typeface="Corsiva"/>
              </a:rPr>
              <a:t>BY: FATIMA VILLA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The Gang of Four</a:t>
            </a:r>
          </a:p>
        </p:txBody>
      </p:sp>
      <p:sp>
        <p:nvSpPr>
          <p:cNvPr id="137" name="Shape 137"/>
          <p:cNvSpPr txBox="1"/>
          <p:nvPr>
            <p:ph idx="1" type="body"/>
          </p:nvPr>
        </p:nvSpPr>
        <p:spPr>
          <a:xfrm>
            <a:off y="1063375" x="457200"/>
            <a:ext cy="3725699" cx="8229600"/>
          </a:xfrm>
          <a:prstGeom prst="rect">
            <a:avLst/>
          </a:prstGeom>
        </p:spPr>
        <p:txBody>
          <a:bodyPr bIns="91425" rIns="91425" lIns="91425" tIns="91425" anchor="t" anchorCtr="0">
            <a:noAutofit/>
          </a:bodyPr>
          <a:lstStyle/>
          <a:p>
            <a:pPr rtl="0" lvl="0" indent="457200">
              <a:buNone/>
            </a:pPr>
            <a:r>
              <a:rPr lang="en">
                <a:latin typeface="Corsiva"/>
                <a:ea typeface="Corsiva"/>
                <a:cs typeface="Corsiva"/>
                <a:sym typeface="Corsiva"/>
              </a:rPr>
              <a:t>In 1972 Mao had a stroke and Zhou got cancer. </a:t>
            </a:r>
          </a:p>
          <a:p>
            <a:pPr rtl="0" lvl="0" indent="0" marL="0">
              <a:buNone/>
            </a:pPr>
            <a:r>
              <a:rPr lang="en">
                <a:latin typeface="Corsiva"/>
                <a:ea typeface="Corsiva"/>
                <a:cs typeface="Corsiva"/>
                <a:sym typeface="Corsiva"/>
              </a:rPr>
              <a:t>Mao’s wife Jiang and 3 other radicals became the “Gang </a:t>
            </a:r>
          </a:p>
          <a:p>
            <a:pPr rtl="0" lvl="0">
              <a:buNone/>
            </a:pPr>
            <a:r>
              <a:rPr lang="en">
                <a:latin typeface="Corsiva"/>
                <a:ea typeface="Corsiva"/>
                <a:cs typeface="Corsiva"/>
                <a:sym typeface="Corsiva"/>
              </a:rPr>
              <a:t>of Four” and took control of the government. </a:t>
            </a:r>
          </a:p>
          <a:p>
            <a:pPr rtl="0" lvl="0">
              <a:buNone/>
            </a:pPr>
            <a:r>
              <a:rPr lang="en">
                <a:latin typeface="Corsiva"/>
                <a:ea typeface="Corsiva"/>
                <a:cs typeface="Corsiva"/>
                <a:sym typeface="Corsiva"/>
              </a:rPr>
              <a:t>	</a:t>
            </a:r>
          </a:p>
        </p:txBody>
      </p:sp>
      <p:pic>
        <p:nvPicPr>
          <p:cNvPr id="138" name="Shape 138"/>
          <p:cNvPicPr preferRelativeResize="0"/>
          <p:nvPr/>
        </p:nvPicPr>
        <p:blipFill>
          <a:blip r:embed="rId3"/>
          <a:stretch>
            <a:fillRect/>
          </a:stretch>
        </p:blipFill>
        <p:spPr>
          <a:xfrm>
            <a:off y="2825225" x="1727900"/>
            <a:ext cy="1765749" cx="54750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11815"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The End</a:t>
            </a:r>
          </a:p>
        </p:txBody>
      </p:sp>
      <p:sp>
        <p:nvSpPr>
          <p:cNvPr id="144" name="Shape 144"/>
          <p:cNvSpPr txBox="1"/>
          <p:nvPr>
            <p:ph idx="1" type="body"/>
          </p:nvPr>
        </p:nvSpPr>
        <p:spPr>
          <a:xfrm>
            <a:off y="1191487" x="457200"/>
            <a:ext cy="3725699" cx="8229600"/>
          </a:xfrm>
          <a:prstGeom prst="rect">
            <a:avLst/>
          </a:prstGeom>
        </p:spPr>
        <p:txBody>
          <a:bodyPr bIns="91425" rIns="91425" lIns="91425" tIns="91425" anchor="t" anchorCtr="0">
            <a:noAutofit/>
          </a:bodyPr>
          <a:lstStyle/>
          <a:p>
            <a:pPr rtl="0" lvl="0">
              <a:buNone/>
            </a:pPr>
            <a:r>
              <a:rPr lang="en">
                <a:latin typeface="Corsiva"/>
                <a:ea typeface="Corsiva"/>
                <a:cs typeface="Corsiva"/>
                <a:sym typeface="Corsiva"/>
              </a:rPr>
              <a:t>	In 1976 Zhou and Mao died, and the Gang Of Four were pushed out of power. </a:t>
            </a:r>
          </a:p>
          <a:p>
            <a:pPr>
              <a:buNone/>
            </a:pPr>
            <a:r>
              <a:rPr lang="en">
                <a:latin typeface="Corsiva"/>
                <a:ea typeface="Corsiva"/>
                <a:cs typeface="Corsiva"/>
                <a:sym typeface="Corsiva"/>
              </a:rPr>
              <a:t>	The Cultural Revolution was over. </a:t>
            </a:r>
          </a:p>
        </p:txBody>
      </p:sp>
      <p:pic>
        <p:nvPicPr>
          <p:cNvPr id="145" name="Shape 145"/>
          <p:cNvPicPr preferRelativeResize="0"/>
          <p:nvPr/>
        </p:nvPicPr>
        <p:blipFill>
          <a:blip r:embed="rId3"/>
          <a:stretch>
            <a:fillRect/>
          </a:stretch>
        </p:blipFill>
        <p:spPr>
          <a:xfrm>
            <a:off y="1956325" x="5867450"/>
            <a:ext cy="2796824" cx="2581275"/>
          </a:xfrm>
          <a:prstGeom prst="rect">
            <a:avLst/>
          </a:prstGeom>
          <a:noFill/>
          <a:ln>
            <a:noFill/>
          </a:ln>
        </p:spPr>
      </p:pic>
      <p:pic>
        <p:nvPicPr>
          <p:cNvPr id="146" name="Shape 146"/>
          <p:cNvPicPr preferRelativeResize="0"/>
          <p:nvPr/>
        </p:nvPicPr>
        <p:blipFill>
          <a:blip r:embed="rId4"/>
          <a:stretch>
            <a:fillRect/>
          </a:stretch>
        </p:blipFill>
        <p:spPr>
          <a:xfrm>
            <a:off y="2854800" x="1709050"/>
            <a:ext cy="1637499" cx="258127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195928" x="457200"/>
            <a:ext cy="857400" cx="8229600"/>
          </a:xfrm>
          <a:prstGeom prst="rect">
            <a:avLst/>
          </a:prstGeom>
        </p:spPr>
        <p:txBody>
          <a:bodyPr bIns="91425" rIns="91425" lIns="91425" tIns="91425" anchor="b" anchorCtr="0">
            <a:noAutofit/>
          </a:bodyPr>
          <a:lstStyle/>
          <a:p>
            <a:pPr rtl="0" lvl="0">
              <a:buNone/>
            </a:pPr>
            <a:r>
              <a:rPr lang="en"/>
              <a:t>               </a:t>
            </a:r>
          </a:p>
          <a:p>
            <a:pPr>
              <a:buNone/>
            </a:pPr>
            <a:r>
              <a:rPr lang="en"/>
              <a:t>             </a:t>
            </a:r>
            <a:r>
              <a:rPr lang="en">
                <a:latin typeface="Corsiva"/>
                <a:ea typeface="Corsiva"/>
                <a:cs typeface="Corsiva"/>
                <a:sym typeface="Corsiva"/>
              </a:rPr>
              <a:t> The Aftermath</a:t>
            </a:r>
          </a:p>
        </p:txBody>
      </p:sp>
      <p:sp>
        <p:nvSpPr>
          <p:cNvPr id="152" name="Shape 152"/>
          <p:cNvSpPr txBox="1"/>
          <p:nvPr>
            <p:ph idx="1" type="body"/>
          </p:nvPr>
        </p:nvSpPr>
        <p:spPr>
          <a:xfrm>
            <a:off y="1258100" x="457200"/>
            <a:ext cy="3725699" cx="8229600"/>
          </a:xfrm>
          <a:prstGeom prst="rect">
            <a:avLst/>
          </a:prstGeom>
        </p:spPr>
        <p:txBody>
          <a:bodyPr bIns="91425" rIns="91425" lIns="91425" tIns="91425" anchor="t" anchorCtr="0">
            <a:noAutofit/>
          </a:bodyPr>
          <a:lstStyle/>
          <a:p>
            <a:pPr indent="457200">
              <a:buNone/>
            </a:pPr>
            <a:r>
              <a:rPr lang="en">
                <a:latin typeface="Corsiva"/>
                <a:ea typeface="Corsiva"/>
                <a:cs typeface="Corsiva"/>
                <a:sym typeface="Corsiva"/>
              </a:rPr>
              <a:t>1.5 million people were killed during the Cultural Revolution and million of others were put into prison, tortured, and humiliated.  </a:t>
            </a:r>
          </a:p>
        </p:txBody>
      </p:sp>
      <p:pic>
        <p:nvPicPr>
          <p:cNvPr id="153" name="Shape 153"/>
          <p:cNvPicPr preferRelativeResize="0"/>
          <p:nvPr/>
        </p:nvPicPr>
        <p:blipFill>
          <a:blip r:embed="rId3"/>
          <a:stretch>
            <a:fillRect/>
          </a:stretch>
        </p:blipFill>
        <p:spPr>
          <a:xfrm>
            <a:off y="2367275" x="6132900"/>
            <a:ext cy="2313375" cx="1880774"/>
          </a:xfrm>
          <a:prstGeom prst="rect">
            <a:avLst/>
          </a:prstGeom>
          <a:noFill/>
          <a:ln>
            <a:noFill/>
          </a:ln>
        </p:spPr>
      </p:pic>
      <p:pic>
        <p:nvPicPr>
          <p:cNvPr id="154" name="Shape 154"/>
          <p:cNvPicPr preferRelativeResize="0"/>
          <p:nvPr/>
        </p:nvPicPr>
        <p:blipFill>
          <a:blip r:embed="rId4"/>
          <a:stretch>
            <a:fillRect/>
          </a:stretch>
        </p:blipFill>
        <p:spPr>
          <a:xfrm>
            <a:off y="2912725" x="1123800"/>
            <a:ext cy="1666474" cx="43981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175675" x="884050"/>
            <a:ext cy="848999" cx="7752599"/>
          </a:xfrm>
          <a:prstGeom prst="rect">
            <a:avLst/>
          </a:prstGeom>
        </p:spPr>
        <p:txBody>
          <a:bodyPr bIns="91425" rIns="91425" lIns="91425" tIns="91425" anchor="b" anchorCtr="0">
            <a:noAutofit/>
          </a:bodyPr>
          <a:lstStyle/>
          <a:p>
            <a:pPr rtl="0" lvl="0">
              <a:buNone/>
            </a:pPr>
            <a:r>
              <a:rPr lang="en"/>
              <a:t>  </a:t>
            </a:r>
            <a:r>
              <a:rPr lang="en">
                <a:latin typeface="Corsiva"/>
                <a:ea typeface="Corsiva"/>
                <a:cs typeface="Corsiva"/>
                <a:sym typeface="Corsiva"/>
              </a:rPr>
              <a:t>               A poem of Mao’s</a:t>
            </a:r>
          </a:p>
        </p:txBody>
      </p:sp>
      <p:sp>
        <p:nvSpPr>
          <p:cNvPr id="160" name="Shape 160"/>
          <p:cNvSpPr txBox="1"/>
          <p:nvPr>
            <p:ph idx="1" type="body"/>
          </p:nvPr>
        </p:nvSpPr>
        <p:spPr>
          <a:xfrm>
            <a:off y="1095000" x="457200"/>
            <a:ext cy="3902399" cx="8229600"/>
          </a:xfrm>
          <a:prstGeom prst="rect">
            <a:avLst/>
          </a:prstGeom>
        </p:spPr>
        <p:txBody>
          <a:bodyPr bIns="91425" rIns="91425" lIns="91425" tIns="91425" anchor="t" anchorCtr="0">
            <a:noAutofit/>
          </a:bodyPr>
          <a:lstStyle/>
          <a:p>
            <a:pPr indent="457200">
              <a:buNone/>
            </a:pPr>
            <a:r>
              <a:rPr sz="2800" lang="en">
                <a:latin typeface="Corsiva"/>
                <a:ea typeface="Corsiva"/>
                <a:cs typeface="Corsiva"/>
                <a:sym typeface="Corsiva"/>
              </a:rPr>
              <a:t>The Red Army is not afraid of hardship on the march, the long march. ten thousand waters and ten thousand mountains are nothing. The five sierras meander like small waves, the summits of Wumeng pour on the plain like balls of clay. Cliffs under clouds are warm and washed below by the river. Gold, sand. Iron chains are cold, reaching over Tatu River. The fae snow of Minshan only makes us happy and when the army pushes through, we all laugh.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Corsiva"/>
                <a:ea typeface="Corsiva"/>
                <a:cs typeface="Corsiva"/>
                <a:sym typeface="Corsiva"/>
              </a:rPr>
              <a:t>                               MAO</a:t>
            </a:r>
          </a:p>
        </p:txBody>
      </p:sp>
      <p:sp>
        <p:nvSpPr>
          <p:cNvPr id="77" name="Shape 77"/>
          <p:cNvSpPr txBox="1"/>
          <p:nvPr>
            <p:ph idx="1" type="body"/>
          </p:nvPr>
        </p:nvSpPr>
        <p:spPr>
          <a:xfrm>
            <a:off y="1063375" x="542975"/>
            <a:ext cy="3725699" cx="8229600"/>
          </a:xfrm>
          <a:prstGeom prst="rect">
            <a:avLst/>
          </a:prstGeom>
        </p:spPr>
        <p:txBody>
          <a:bodyPr bIns="91425" rIns="91425" lIns="91425" tIns="91425" anchor="t" anchorCtr="0">
            <a:noAutofit/>
          </a:bodyPr>
          <a:lstStyle/>
          <a:p>
            <a:pPr rtl="0" lvl="0" indent="457200">
              <a:buClr>
                <a:srgbClr val="000000"/>
              </a:buClr>
              <a:buSzPct val="45833"/>
              <a:buFont typeface="Arial"/>
              <a:buNone/>
            </a:pPr>
            <a:r>
              <a:rPr sz="2400" lang="en">
                <a:latin typeface="Corsiva"/>
                <a:ea typeface="Corsiva"/>
                <a:cs typeface="Corsiva"/>
                <a:sym typeface="Corsiva"/>
              </a:rPr>
              <a:t>In 1966, Mao Zedong, the head of the communist party in China  started The Cultural Revolution. He had lost a lot of power  in the government and thought that other leaders were taking China in the </a:t>
            </a:r>
          </a:p>
          <a:p>
            <a:pPr rtl="0" lvl="0">
              <a:buClr>
                <a:srgbClr val="000000"/>
              </a:buClr>
              <a:buSzPct val="45833"/>
              <a:buFont typeface="Arial"/>
              <a:buNone/>
            </a:pPr>
            <a:r>
              <a:rPr sz="2400" lang="en">
                <a:latin typeface="Corsiva"/>
                <a:ea typeface="Corsiva"/>
                <a:cs typeface="Corsiva"/>
                <a:sym typeface="Corsiva"/>
              </a:rPr>
              <a:t>wrong direction. </a:t>
            </a:r>
          </a:p>
          <a:p>
            <a:r>
              <a:t/>
            </a:r>
          </a:p>
        </p:txBody>
      </p:sp>
      <p:sp>
        <p:nvSpPr>
          <p:cNvPr id="78" name="Shape 78"/>
          <p:cNvSpPr txBox="1"/>
          <p:nvPr/>
        </p:nvSpPr>
        <p:spPr>
          <a:xfrm>
            <a:off y="3914400" x="4866800"/>
            <a:ext cy="457200" cx="1371599"/>
          </a:xfrm>
          <a:prstGeom prst="rect">
            <a:avLst/>
          </a:prstGeom>
        </p:spPr>
        <p:txBody>
          <a:bodyPr bIns="91425" rIns="91425" lIns="91425" tIns="91425" anchor="ctr" anchorCtr="0">
            <a:noAutofit/>
          </a:bodyPr>
          <a:lstStyle/>
          <a:p/>
        </p:txBody>
      </p:sp>
      <p:pic>
        <p:nvPicPr>
          <p:cNvPr id="79" name="Shape 79"/>
          <p:cNvPicPr preferRelativeResize="0"/>
          <p:nvPr/>
        </p:nvPicPr>
        <p:blipFill>
          <a:blip r:embed="rId3"/>
          <a:stretch>
            <a:fillRect/>
          </a:stretch>
        </p:blipFill>
        <p:spPr>
          <a:xfrm>
            <a:off y="2380912" x="4409475"/>
            <a:ext cy="2292150" cx="20955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Why?</a:t>
            </a:r>
          </a:p>
        </p:txBody>
      </p:sp>
      <p:sp>
        <p:nvSpPr>
          <p:cNvPr id="85" name="Shape 8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57200">
              <a:buNone/>
            </a:pPr>
            <a:r>
              <a:rPr sz="2400" lang="en">
                <a:latin typeface="Corsiva"/>
                <a:ea typeface="Corsiva"/>
                <a:cs typeface="Corsiva"/>
                <a:sym typeface="Corsiva"/>
              </a:rPr>
              <a:t>Mao felt that china was losing its ideological purity. Mao’s ,“great leap  forward” was a failure and the country economy was almost ruined. </a:t>
            </a:r>
          </a:p>
          <a:p>
            <a:r>
              <a:t/>
            </a:r>
          </a:p>
        </p:txBody>
      </p:sp>
      <p:pic>
        <p:nvPicPr>
          <p:cNvPr id="86" name="Shape 86"/>
          <p:cNvPicPr preferRelativeResize="0"/>
          <p:nvPr/>
        </p:nvPicPr>
        <p:blipFill>
          <a:blip r:embed="rId3"/>
          <a:stretch>
            <a:fillRect/>
          </a:stretch>
        </p:blipFill>
        <p:spPr>
          <a:xfrm>
            <a:off y="2341150" x="2698550"/>
            <a:ext cy="2257500" cx="38836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The Beginning</a:t>
            </a:r>
          </a:p>
        </p:txBody>
      </p:sp>
      <p:sp>
        <p:nvSpPr>
          <p:cNvPr id="92" name="Shape 92"/>
          <p:cNvSpPr txBox="1"/>
          <p:nvPr>
            <p:ph idx="1" type="body"/>
          </p:nvPr>
        </p:nvSpPr>
        <p:spPr>
          <a:xfrm>
            <a:off y="1240325" x="567725"/>
            <a:ext cy="3725699" cx="8229600"/>
          </a:xfrm>
          <a:prstGeom prst="rect">
            <a:avLst/>
          </a:prstGeom>
        </p:spPr>
        <p:txBody>
          <a:bodyPr bIns="91425" rIns="91425" lIns="91425" tIns="91425" anchor="t" anchorCtr="0">
            <a:noAutofit/>
          </a:bodyPr>
          <a:lstStyle/>
          <a:p>
            <a:pPr indent="457200">
              <a:buNone/>
            </a:pPr>
            <a:r>
              <a:rPr sz="2400" lang="en">
                <a:latin typeface="Corsiva"/>
                <a:ea typeface="Corsiva"/>
                <a:cs typeface="Corsiva"/>
                <a:sym typeface="Corsiva"/>
              </a:rPr>
              <a:t>Mao, with a group of radicals which included his wife (Jiang Qing) attacked the current party leadership. </a:t>
            </a:r>
          </a:p>
        </p:txBody>
      </p:sp>
      <p:pic>
        <p:nvPicPr>
          <p:cNvPr id="93" name="Shape 93"/>
          <p:cNvPicPr preferRelativeResize="0"/>
          <p:nvPr/>
        </p:nvPicPr>
        <p:blipFill>
          <a:blip r:embed="rId3"/>
          <a:stretch>
            <a:fillRect/>
          </a:stretch>
        </p:blipFill>
        <p:spPr>
          <a:xfrm>
            <a:off y="2457925" x="2320950"/>
            <a:ext cy="2224600" cx="38978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Student Led</a:t>
            </a:r>
          </a:p>
        </p:txBody>
      </p:sp>
      <p:sp>
        <p:nvSpPr>
          <p:cNvPr id="99" name="Shape 99"/>
          <p:cNvSpPr txBox="1"/>
          <p:nvPr>
            <p:ph idx="1" type="body"/>
          </p:nvPr>
        </p:nvSpPr>
        <p:spPr>
          <a:xfrm>
            <a:off y="942750" x="457200"/>
            <a:ext cy="3725699" cx="8229600"/>
          </a:xfrm>
          <a:prstGeom prst="rect">
            <a:avLst/>
          </a:prstGeom>
        </p:spPr>
        <p:txBody>
          <a:bodyPr bIns="91425" rIns="91425" lIns="91425" tIns="91425" anchor="t" anchorCtr="0">
            <a:noAutofit/>
          </a:bodyPr>
          <a:lstStyle/>
          <a:p>
            <a:pPr indent="457200">
              <a:buNone/>
            </a:pPr>
            <a:r>
              <a:rPr sz="2400" lang="en">
                <a:latin typeface="Corsiva"/>
                <a:ea typeface="Corsiva"/>
                <a:cs typeface="Corsiva"/>
                <a:sym typeface="Corsiva"/>
              </a:rPr>
              <a:t>He convinced the young people of China to rise up and purge the impure parts of chinese society and go back to the revolutionary spirit that led to victory for the communists in the Civil War twenty years before.  </a:t>
            </a:r>
          </a:p>
        </p:txBody>
      </p:sp>
      <p:pic>
        <p:nvPicPr>
          <p:cNvPr id="100" name="Shape 100"/>
          <p:cNvPicPr preferRelativeResize="0"/>
          <p:nvPr/>
        </p:nvPicPr>
        <p:blipFill>
          <a:blip r:embed="rId3"/>
          <a:stretch>
            <a:fillRect/>
          </a:stretch>
        </p:blipFill>
        <p:spPr>
          <a:xfrm>
            <a:off y="2446000" x="4536075"/>
            <a:ext cy="2231225" cx="3562350"/>
          </a:xfrm>
          <a:prstGeom prst="rect">
            <a:avLst/>
          </a:prstGeom>
          <a:noFill/>
          <a:ln>
            <a:noFill/>
          </a:ln>
        </p:spPr>
      </p:pic>
      <p:pic>
        <p:nvPicPr>
          <p:cNvPr id="101" name="Shape 101"/>
          <p:cNvPicPr preferRelativeResize="0"/>
          <p:nvPr/>
        </p:nvPicPr>
        <p:blipFill>
          <a:blip r:embed="rId4"/>
          <a:stretch>
            <a:fillRect/>
          </a:stretch>
        </p:blipFill>
        <p:spPr>
          <a:xfrm>
            <a:off y="2616775" x="677125"/>
            <a:ext cy="2231225" cx="317811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The Little Red Book</a:t>
            </a:r>
          </a:p>
        </p:txBody>
      </p:sp>
      <p:sp>
        <p:nvSpPr>
          <p:cNvPr id="107" name="Shape 107"/>
          <p:cNvSpPr txBox="1"/>
          <p:nvPr>
            <p:ph idx="1" type="body"/>
          </p:nvPr>
        </p:nvSpPr>
        <p:spPr>
          <a:xfrm>
            <a:off y="1200150" x="457200"/>
            <a:ext cy="3725699" cx="8229600"/>
          </a:xfrm>
          <a:prstGeom prst="rect">
            <a:avLst/>
          </a:prstGeom>
        </p:spPr>
        <p:txBody>
          <a:bodyPr bIns="91425" rIns="91425" lIns="91425" tIns="91425" anchor="t" anchorCtr="0">
            <a:noAutofit/>
          </a:bodyPr>
          <a:lstStyle/>
          <a:p>
            <a:pPr indent="457200">
              <a:buNone/>
            </a:pPr>
            <a:r>
              <a:rPr sz="2400" lang="en">
                <a:latin typeface="Corsiva"/>
                <a:ea typeface="Corsiva"/>
                <a:cs typeface="Corsiva"/>
                <a:sym typeface="Corsiva"/>
              </a:rPr>
              <a:t>The”Little Red Book” or Mao’s quotations ,encouraged a personality cult with millions of followers. </a:t>
            </a:r>
          </a:p>
        </p:txBody>
      </p:sp>
      <p:pic>
        <p:nvPicPr>
          <p:cNvPr id="108" name="Shape 108"/>
          <p:cNvPicPr preferRelativeResize="0"/>
          <p:nvPr/>
        </p:nvPicPr>
        <p:blipFill>
          <a:blip r:embed="rId3"/>
          <a:stretch>
            <a:fillRect/>
          </a:stretch>
        </p:blipFill>
        <p:spPr>
          <a:xfrm>
            <a:off y="2678362" x="2887100"/>
            <a:ext cy="1752600" cx="2609850"/>
          </a:xfrm>
          <a:prstGeom prst="rect">
            <a:avLst/>
          </a:prstGeom>
          <a:noFill/>
          <a:ln>
            <a:noFill/>
          </a:ln>
        </p:spPr>
      </p:pic>
      <p:pic>
        <p:nvPicPr>
          <p:cNvPr id="109" name="Shape 109"/>
          <p:cNvPicPr preferRelativeResize="0"/>
          <p:nvPr/>
        </p:nvPicPr>
        <p:blipFill>
          <a:blip r:embed="rId4"/>
          <a:stretch>
            <a:fillRect/>
          </a:stretch>
        </p:blipFill>
        <p:spPr>
          <a:xfrm>
            <a:off y="2321162" x="620500"/>
            <a:ext cy="2466975" cx="1847850"/>
          </a:xfrm>
          <a:prstGeom prst="rect">
            <a:avLst/>
          </a:prstGeom>
          <a:noFill/>
          <a:ln>
            <a:noFill/>
          </a:ln>
        </p:spPr>
      </p:pic>
      <p:pic>
        <p:nvPicPr>
          <p:cNvPr id="110" name="Shape 110"/>
          <p:cNvPicPr preferRelativeResize="0"/>
          <p:nvPr/>
        </p:nvPicPr>
        <p:blipFill>
          <a:blip r:embed="rId5"/>
          <a:stretch>
            <a:fillRect/>
          </a:stretch>
        </p:blipFill>
        <p:spPr>
          <a:xfrm>
            <a:off y="2051500" x="6063000"/>
            <a:ext cy="2314575" cx="19812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Down with the old ways.</a:t>
            </a:r>
          </a:p>
        </p:txBody>
      </p:sp>
      <p:sp>
        <p:nvSpPr>
          <p:cNvPr id="116" name="Shape 116"/>
          <p:cNvSpPr txBox="1"/>
          <p:nvPr>
            <p:ph idx="1" type="body"/>
          </p:nvPr>
        </p:nvSpPr>
        <p:spPr>
          <a:xfrm>
            <a:off y="1163375" x="457200"/>
            <a:ext cy="3725699" cx="8229600"/>
          </a:xfrm>
          <a:prstGeom prst="rect">
            <a:avLst/>
          </a:prstGeom>
        </p:spPr>
        <p:txBody>
          <a:bodyPr bIns="91425" rIns="91425" lIns="91425" tIns="91425" anchor="t" anchorCtr="0">
            <a:noAutofit/>
          </a:bodyPr>
          <a:lstStyle/>
          <a:p>
            <a:pPr rtl="0" lvl="0" indent="457200">
              <a:buNone/>
            </a:pPr>
            <a:r>
              <a:rPr sz="2400" lang="en">
                <a:latin typeface="Corsiva"/>
                <a:ea typeface="Corsiva"/>
                <a:cs typeface="Corsiva"/>
                <a:sym typeface="Corsiva"/>
              </a:rPr>
              <a:t>The first thing Mao did  in The Cultural Revolution was to shut down the schools</a:t>
            </a:r>
          </a:p>
          <a:p>
            <a:pPr indent="457200">
              <a:buNone/>
            </a:pPr>
            <a:r>
              <a:rPr sz="2400" lang="en">
                <a:latin typeface="Corsiva"/>
                <a:ea typeface="Corsiva"/>
                <a:cs typeface="Corsiva"/>
                <a:sym typeface="Corsiva"/>
              </a:rPr>
              <a:t>He asked the students to take down the party leaders for their bourgeois values. </a:t>
            </a:r>
          </a:p>
        </p:txBody>
      </p:sp>
      <p:pic>
        <p:nvPicPr>
          <p:cNvPr id="117" name="Shape 117"/>
          <p:cNvPicPr preferRelativeResize="0"/>
          <p:nvPr/>
        </p:nvPicPr>
        <p:blipFill>
          <a:blip r:embed="rId3"/>
          <a:stretch>
            <a:fillRect/>
          </a:stretch>
        </p:blipFill>
        <p:spPr>
          <a:xfrm>
            <a:off y="2801400" x="3226525"/>
            <a:ext cy="1841025" cx="43670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The Red Guard</a:t>
            </a:r>
          </a:p>
        </p:txBody>
      </p:sp>
      <p:sp>
        <p:nvSpPr>
          <p:cNvPr id="123" name="Shape 12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57200">
              <a:buNone/>
            </a:pPr>
            <a:r>
              <a:rPr sz="2400" lang="en">
                <a:latin typeface="Corsiva"/>
                <a:ea typeface="Corsiva"/>
                <a:cs typeface="Corsiva"/>
                <a:sym typeface="Corsiva"/>
              </a:rPr>
              <a:t>The students formed paramilitary groups called the “Red Guards” and attacked China's elderly and intellectuals.</a:t>
            </a:r>
          </a:p>
          <a:p>
            <a:pPr indent="457200">
              <a:buNone/>
            </a:pPr>
            <a:r>
              <a:rPr sz="2400" lang="en">
                <a:latin typeface="Corsiva"/>
                <a:ea typeface="Corsiva"/>
                <a:cs typeface="Corsiva"/>
                <a:sym typeface="Corsiva"/>
              </a:rPr>
              <a:t>The Red Guards brought many Chinese cities to the brink of chaos.</a:t>
            </a:r>
          </a:p>
        </p:txBody>
      </p:sp>
      <p:pic>
        <p:nvPicPr>
          <p:cNvPr id="124" name="Shape 124"/>
          <p:cNvPicPr preferRelativeResize="0"/>
          <p:nvPr/>
        </p:nvPicPr>
        <p:blipFill>
          <a:blip r:embed="rId3"/>
          <a:stretch>
            <a:fillRect/>
          </a:stretch>
        </p:blipFill>
        <p:spPr>
          <a:xfrm>
            <a:off y="2591850" x="3456575"/>
            <a:ext cy="2334001" cx="48538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                 </a:t>
            </a:r>
            <a:r>
              <a:rPr lang="en">
                <a:latin typeface="Corsiva"/>
                <a:ea typeface="Corsiva"/>
                <a:cs typeface="Corsiva"/>
                <a:sym typeface="Corsiva"/>
              </a:rPr>
              <a:t> Zhou Enlai</a:t>
            </a:r>
          </a:p>
        </p:txBody>
      </p:sp>
      <p:sp>
        <p:nvSpPr>
          <p:cNvPr id="130" name="Shape 1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Corsiva"/>
                <a:ea typeface="Corsiva"/>
                <a:cs typeface="Corsiva"/>
                <a:sym typeface="Corsiva"/>
              </a:rPr>
              <a:t>	The army forced the Red Guard into the rural areas, where they couldn't caused trouble. </a:t>
            </a:r>
          </a:p>
          <a:p>
            <a:pPr rtl="0" lvl="0">
              <a:buNone/>
            </a:pPr>
            <a:r>
              <a:rPr lang="en">
                <a:latin typeface="Corsiva"/>
                <a:ea typeface="Corsiva"/>
                <a:cs typeface="Corsiva"/>
                <a:sym typeface="Corsiva"/>
              </a:rPr>
              <a:t>	Mao's revolution caused a power struggle in the chinese government. </a:t>
            </a:r>
          </a:p>
          <a:p>
            <a:pPr rtl="0" lvl="0" indent="457200">
              <a:buNone/>
            </a:pPr>
            <a:r>
              <a:rPr lang="en">
                <a:latin typeface="Corsiva"/>
                <a:ea typeface="Corsiva"/>
                <a:cs typeface="Corsiva"/>
                <a:sym typeface="Corsiva"/>
              </a:rPr>
              <a:t>Zhou Enlai became Mao’s partner and </a:t>
            </a:r>
          </a:p>
          <a:p>
            <a:pPr>
              <a:buNone/>
            </a:pPr>
            <a:r>
              <a:rPr lang="en">
                <a:latin typeface="Corsiva"/>
                <a:ea typeface="Corsiva"/>
                <a:cs typeface="Corsiva"/>
                <a:sym typeface="Corsiva"/>
              </a:rPr>
              <a:t>chosen successor.  </a:t>
            </a:r>
          </a:p>
        </p:txBody>
      </p:sp>
      <p:pic>
        <p:nvPicPr>
          <p:cNvPr id="131" name="Shape 131"/>
          <p:cNvPicPr preferRelativeResize="0"/>
          <p:nvPr/>
        </p:nvPicPr>
        <p:blipFill>
          <a:blip r:embed="rId3"/>
          <a:stretch>
            <a:fillRect/>
          </a:stretch>
        </p:blipFill>
        <p:spPr>
          <a:xfrm>
            <a:off y="2796825" x="6624850"/>
            <a:ext cy="2027600" cx="16764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